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68122B-2932-4EAA-9598-675F5FFFAB3F}">
  <a:tblStyle styleId="{8F68122B-2932-4EAA-9598-675F5FFFAB3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C60B195-EF65-47A1-BECD-09ECE75A461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slide" Target="slides/slide37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46" Type="http://schemas.openxmlformats.org/officeDocument/2006/relationships/slide" Target="slides/slide39.xml"/><Relationship Id="rId23" Type="http://schemas.openxmlformats.org/officeDocument/2006/relationships/slide" Target="slides/slide16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Demaria</a:t>
            </a:r>
            <a:endParaRPr/>
          </a:p>
        </p:txBody>
      </p:sp>
      <p:sp>
        <p:nvSpPr>
          <p:cNvPr id="165" name="Google Shape;16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Micha</a:t>
            </a:r>
            <a:endParaRPr/>
          </a:p>
        </p:txBody>
      </p:sp>
      <p:sp>
        <p:nvSpPr>
          <p:cNvPr id="242" name="Google Shape;242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Micha</a:t>
            </a:r>
            <a:endParaRPr/>
          </a:p>
        </p:txBody>
      </p:sp>
      <p:sp>
        <p:nvSpPr>
          <p:cNvPr id="251" name="Google Shape;251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Bagrow</a:t>
            </a:r>
            <a:endParaRPr/>
          </a:p>
        </p:txBody>
      </p:sp>
      <p:sp>
        <p:nvSpPr>
          <p:cNvPr id="259" name="Google Shape;259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Bagrow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7" name="Google Shape;267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Bagrow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7" name="Google Shape;277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Bagrow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0" name="Google Shape;290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Micha + VS Code</a:t>
            </a:r>
            <a:endParaRPr/>
          </a:p>
        </p:txBody>
      </p:sp>
      <p:sp>
        <p:nvSpPr>
          <p:cNvPr id="302" name="Google Shape;302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Demaria</a:t>
            </a:r>
            <a:endParaRPr/>
          </a:p>
        </p:txBody>
      </p:sp>
      <p:sp>
        <p:nvSpPr>
          <p:cNvPr id="175" name="Google Shape;175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Bagrow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Bagrow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Bagrow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Bagrow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Demaria</a:t>
            </a:r>
            <a:endParaRPr/>
          </a:p>
        </p:txBody>
      </p:sp>
      <p:sp>
        <p:nvSpPr>
          <p:cNvPr id="182" name="Google Shape;18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Demaria</a:t>
            </a:r>
            <a:endParaRPr/>
          </a:p>
        </p:txBody>
      </p:sp>
      <p:sp>
        <p:nvSpPr>
          <p:cNvPr id="191" name="Google Shape;191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Demaria</a:t>
            </a:r>
            <a:endParaRPr/>
          </a:p>
        </p:txBody>
      </p:sp>
      <p:sp>
        <p:nvSpPr>
          <p:cNvPr id="200" name="Google Shape;20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Demaria</a:t>
            </a:r>
            <a:endParaRPr/>
          </a:p>
        </p:txBody>
      </p:sp>
      <p:sp>
        <p:nvSpPr>
          <p:cNvPr id="209" name="Google Shape;20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Demaria</a:t>
            </a:r>
            <a:endParaRPr/>
          </a:p>
        </p:txBody>
      </p:sp>
      <p:sp>
        <p:nvSpPr>
          <p:cNvPr id="217" name="Google Shape;21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Micha</a:t>
            </a:r>
            <a:endParaRPr/>
          </a:p>
        </p:txBody>
      </p:sp>
      <p:sp>
        <p:nvSpPr>
          <p:cNvPr id="226" name="Google Shape;22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Demaria</a:t>
            </a:r>
            <a:endParaRPr/>
          </a:p>
        </p:txBody>
      </p:sp>
      <p:sp>
        <p:nvSpPr>
          <p:cNvPr id="234" name="Google Shape;23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"/>
          <p:cNvGrpSpPr/>
          <p:nvPr/>
        </p:nvGrpSpPr>
        <p:grpSpPr>
          <a:xfrm>
            <a:off x="7516443" y="4145281"/>
            <a:ext cx="4686117" cy="2731405"/>
            <a:chOff x="5638800" y="3108960"/>
            <a:chExt cx="3515503" cy="2048555"/>
          </a:xfrm>
        </p:grpSpPr>
        <p:cxnSp>
          <p:nvCxnSpPr>
            <p:cNvPr id="21" name="Google Shape;21;p2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Google Shape;24;p2"/>
          <p:cNvGrpSpPr/>
          <p:nvPr/>
        </p:nvGrpSpPr>
        <p:grpSpPr>
          <a:xfrm>
            <a:off x="-8914" y="6057149"/>
            <a:ext cx="5498726" cy="820207"/>
            <a:chOff x="-6689" y="4553748"/>
            <a:chExt cx="4125118" cy="615155"/>
          </a:xfrm>
        </p:grpSpPr>
        <p:sp>
          <p:nvSpPr>
            <p:cNvPr id="25" name="Google Shape;25;p2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rect b="b" l="l" r="r" t="t"/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rect b="b" l="l" r="r" t="t"/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rect b="b" l="l" r="r" t="t"/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 rot="5400000">
            <a:off x="2132316" y="-329234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id="113" name="Google Shape;113;p14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descr="Espace réservé vide pour ajouter une image. Cliquez sur l’espace réservé et sélectionnez l’image à ajouter." id="120" name="Google Shape;120;p15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96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6"/>
          <p:cNvGrpSpPr/>
          <p:nvPr/>
        </p:nvGrpSpPr>
        <p:grpSpPr>
          <a:xfrm>
            <a:off x="7516443" y="4145281"/>
            <a:ext cx="4686117" cy="2731405"/>
            <a:chOff x="5638800" y="3108960"/>
            <a:chExt cx="3515503" cy="2048555"/>
          </a:xfrm>
        </p:grpSpPr>
        <p:cxnSp>
          <p:nvCxnSpPr>
            <p:cNvPr id="126" name="Google Shape;126;p16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16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16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9" name="Google Shape;129;p16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sz="5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137" name="Google Shape;137;p17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138" name="Google Shape;138;p1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 rot="5400000">
            <a:off x="2132316" y="-329234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42" name="Google Shape;42;p4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3" name="Google Shape;43;p4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b="1" sz="27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b="1" sz="2100"/>
            </a:lvl9pPr>
          </a:lstStyle>
          <a:p/>
        </p:txBody>
      </p:sp>
      <p:sp>
        <p:nvSpPr>
          <p:cNvPr id="44" name="Google Shape;44;p4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45" name="Google Shape;45;p4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7516443" y="4145281"/>
            <a:ext cx="4686117" cy="2731405"/>
            <a:chOff x="5638800" y="3108960"/>
            <a:chExt cx="3515503" cy="2048555"/>
          </a:xfrm>
        </p:grpSpPr>
        <p:cxnSp>
          <p:nvCxnSpPr>
            <p:cNvPr id="50" name="Google Shape;50;p5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5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5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3" name="Google Shape;53;p5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sz="5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1" name="Google Shape;61;p6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2" name="Google Shape;62;p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id="77" name="Google Shape;77;p9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50519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indent="-3302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78" name="Google Shape;78;p9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sz="28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/>
        </p:txBody>
      </p:sp>
      <p:sp>
        <p:nvSpPr>
          <p:cNvPr descr="Espace réservé vide pour ajouter une image. Cliquez sur l’espace réservé et sélectionnez l’image à ajouter." id="84" name="Google Shape;84;p10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96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1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2" name="Google Shape;102;p13"/>
            <p:cNvSpPr/>
            <p:nvPr/>
          </p:nvSpPr>
          <p:spPr>
            <a:xfrm>
              <a:off x="-9526" y="0"/>
              <a:ext cx="612775" cy="3919538"/>
            </a:xfrm>
            <a:custGeom>
              <a:rect b="b" l="l" r="r" t="t"/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11906" y="0"/>
              <a:ext cx="410751" cy="3421856"/>
            </a:xfrm>
            <a:custGeom>
              <a:rect b="b" l="l" r="r" t="t"/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-7144" y="-2381"/>
              <a:ext cx="238919" cy="2976561"/>
            </a:xfrm>
            <a:custGeom>
              <a:rect b="b" l="l" r="r" t="t"/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5.png"/><Relationship Id="rId6" Type="http://schemas.openxmlformats.org/officeDocument/2006/relationships/image" Target="../media/image8.png"/><Relationship Id="rId7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Barroi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ctrTitle"/>
          </p:nvPr>
        </p:nvSpPr>
        <p:spPr>
          <a:xfrm>
            <a:off x="1601263" y="615950"/>
            <a:ext cx="87354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fr-FR" u="sng"/>
              <a:t>Projet Laser</a:t>
            </a:r>
            <a:endParaRPr u="sng"/>
          </a:p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1625176" y="2616200"/>
            <a:ext cx="10013852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TOURELLE LASER AUTOMATIQUE CHASSEUSE DE FRELONS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1800"/>
              <a:t>Bagrowski - Caraman - Chatoev - Demaria - Marie</a:t>
            </a:r>
            <a:endParaRPr sz="1800"/>
          </a:p>
        </p:txBody>
      </p:sp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/>
              <a:t>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75" y="150850"/>
            <a:ext cx="1320125" cy="125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6775" y="150848"/>
            <a:ext cx="2962700" cy="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III. Synopsis du système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245" name="Google Shape;245;p31"/>
          <p:cNvSpPr txBox="1"/>
          <p:nvPr>
            <p:ph idx="2" type="body"/>
          </p:nvPr>
        </p:nvSpPr>
        <p:spPr>
          <a:xfrm>
            <a:off x="1218883" y="1498600"/>
            <a:ext cx="10117901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7" lvl="0" marL="30474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Design d’un mécanisme de défense contre les frelons asiatiques : 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1 µC Arduino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1 µC ESP32 cam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1 micro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2 moteurs pas à pas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1 laser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1 ou 2 cartes électroniques</a:t>
            </a:r>
            <a:endParaRPr/>
          </a:p>
          <a:p>
            <a:pPr indent="-1269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 rotWithShape="1">
          <a:blip r:embed="rId3">
            <a:alphaModFix/>
          </a:blip>
          <a:srcRect b="0" l="3557" r="0" t="0"/>
          <a:stretch/>
        </p:blipFill>
        <p:spPr>
          <a:xfrm>
            <a:off x="5878388" y="2132856"/>
            <a:ext cx="5857160" cy="416537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III. Synopsis du système</a:t>
            </a:r>
            <a:endParaRPr sz="3000">
              <a:solidFill>
                <a:srgbClr val="FF0000"/>
              </a:solidFill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4768" y="274637"/>
            <a:ext cx="5544616" cy="641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IV. Mécanique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262" name="Google Shape;262;p33"/>
          <p:cNvSpPr txBox="1"/>
          <p:nvPr>
            <p:ph idx="2" type="body"/>
          </p:nvPr>
        </p:nvSpPr>
        <p:spPr>
          <a:xfrm>
            <a:off x="1218883" y="1498600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6" lvl="0" marL="3047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Le cahier des charges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31606" lvl="1" marL="609493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Être capable de viser un point donnée situé dans sur un plan en 2D</a:t>
            </a:r>
            <a:endParaRPr/>
          </a:p>
          <a:p>
            <a:pPr indent="-231606" lvl="1" marL="609493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Pouvoir supporter le poids du système</a:t>
            </a:r>
            <a:endParaRPr/>
          </a:p>
          <a:p>
            <a:pPr indent="-231606" lvl="1" marL="609493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Avoir une précision minimale de 5 mm à 1 m</a:t>
            </a:r>
            <a:endParaRPr/>
          </a:p>
          <a:p>
            <a:pPr indent="-231606" lvl="1" marL="609493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Posséder la capacité d’effectuer un demi-tour en moins de 200ms</a:t>
            </a:r>
            <a:endParaRPr sz="2000"/>
          </a:p>
        </p:txBody>
      </p: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IV. Mécanique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270" name="Google Shape;270;p34"/>
          <p:cNvSpPr txBox="1"/>
          <p:nvPr>
            <p:ph idx="2" type="body"/>
          </p:nvPr>
        </p:nvSpPr>
        <p:spPr>
          <a:xfrm>
            <a:off x="1218883" y="1498625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/>
              <a:t>La solution</a:t>
            </a:r>
            <a:endParaRPr/>
          </a:p>
          <a:p>
            <a:pPr indent="-231607" lvl="1" marL="609493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La tourelle 2 axes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848" y="2785375"/>
            <a:ext cx="2948250" cy="29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140" y="2785376"/>
            <a:ext cx="5449613" cy="29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IV. Mécanique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280" name="Google Shape;280;p35"/>
          <p:cNvSpPr txBox="1"/>
          <p:nvPr>
            <p:ph idx="2" type="body"/>
          </p:nvPr>
        </p:nvSpPr>
        <p:spPr>
          <a:xfrm>
            <a:off x="1218883" y="1498600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Les différents actionneurs rotatifs possibles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  <a:p>
            <a:pPr indent="-231607" lvl="1" marL="609493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20"/>
              <a:buChar char="•"/>
            </a:pPr>
            <a:r>
              <a:rPr lang="fr-FR" sz="2400"/>
              <a:t>Moteurs à courant continu</a:t>
            </a:r>
            <a:endParaRPr sz="2400"/>
          </a:p>
          <a:p>
            <a:pPr indent="-231607" lvl="1" marL="609493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20"/>
              <a:buChar char="•"/>
            </a:pPr>
            <a:r>
              <a:rPr lang="fr-FR" sz="2400"/>
              <a:t>Moteurs pas à pas</a:t>
            </a:r>
            <a:endParaRPr sz="2400"/>
          </a:p>
          <a:p>
            <a:pPr indent="-231607" lvl="1" marL="609493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20"/>
              <a:buChar char="•"/>
            </a:pPr>
            <a:r>
              <a:rPr lang="fr-FR" sz="2400"/>
              <a:t>Servomoteurs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000"/>
              <a:t>	</a:t>
            </a:r>
            <a:endParaRPr sz="2000"/>
          </a:p>
        </p:txBody>
      </p:sp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77624" y="1000074"/>
            <a:ext cx="3373074" cy="33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301" y="4113325"/>
            <a:ext cx="2385050" cy="2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275" y="3638150"/>
            <a:ext cx="3168550" cy="31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3925" y="4316038"/>
            <a:ext cx="2451625" cy="18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75524" y="4456914"/>
            <a:ext cx="2145576" cy="15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IV. Mécanique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293" name="Google Shape;293;p36"/>
          <p:cNvSpPr txBox="1"/>
          <p:nvPr>
            <p:ph idx="2" type="body"/>
          </p:nvPr>
        </p:nvSpPr>
        <p:spPr>
          <a:xfrm>
            <a:off x="1218883" y="1498600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Les tourelles conçues</a:t>
            </a:r>
            <a:endParaRPr/>
          </a:p>
        </p:txBody>
      </p:sp>
      <p:sp>
        <p:nvSpPr>
          <p:cNvPr id="294" name="Google Shape;294;p36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610914" y="2114286"/>
            <a:ext cx="4589747" cy="34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6900" y="2277750"/>
            <a:ext cx="2991875" cy="41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7858638" y="6130325"/>
            <a:ext cx="20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Quimat 17HD48002H-22B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2913788" y="6429650"/>
            <a:ext cx="8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MG 996R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V. Détection des frelons et algorithmes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305" name="Google Shape;305;p37"/>
          <p:cNvSpPr txBox="1"/>
          <p:nvPr>
            <p:ph idx="2" type="body"/>
          </p:nvPr>
        </p:nvSpPr>
        <p:spPr>
          <a:xfrm>
            <a:off x="1218883" y="1498600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6" lvl="0" marL="30474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Source : </a:t>
            </a:r>
            <a:r>
              <a:rPr lang="fr-FR" u="sng">
                <a:solidFill>
                  <a:schemeClr val="hlink"/>
                </a:solidFill>
                <a:hlinkClick r:id="rId3"/>
              </a:rPr>
              <a:t>https://github.com/Barrois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Prise de photo depuis le dessus de la rûche devant un écran blanc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La plus grosse agglomération de pixels foncés représente notre frelon</a:t>
            </a:r>
            <a:endParaRPr/>
          </a:p>
          <a:p>
            <a:pPr indent="0" lvl="0" marL="30474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 </a:t>
            </a:r>
            <a:endParaRPr/>
          </a:p>
          <a:p>
            <a:pPr indent="-304746" lvl="0" marL="30474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Processus :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Prise d’une photo en grayscale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Analyse de l’image : récupération de la plus grosse tâche (x,y)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envoi des données à l’arduino</a:t>
            </a:r>
            <a:endParaRPr/>
          </a:p>
          <a:p>
            <a:pPr indent="-126946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6" name="Google Shape;306;p37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V. Détection des frelons et algorithmes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3" name="Google Shape;313;p38"/>
          <p:cNvSpPr txBox="1"/>
          <p:nvPr>
            <p:ph idx="2" type="body"/>
          </p:nvPr>
        </p:nvSpPr>
        <p:spPr>
          <a:xfrm>
            <a:off x="1218878" y="1498600"/>
            <a:ext cx="56817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Comment reconnaître les frelons à l’aide du son?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fr-FR" sz="2400"/>
              <a:t>-Battement des ailes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fr-FR" sz="2400"/>
              <a:t>Fondamental : 230 Hz</a:t>
            </a:r>
            <a:endParaRPr/>
          </a:p>
          <a:p>
            <a:pPr indent="-3047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Char char="•"/>
            </a:pPr>
            <a:r>
              <a:rPr lang="fr-FR" sz="2400"/>
              <a:t>Harmoniques : 351, 703, 820 Hz</a:t>
            </a:r>
            <a:endParaRPr/>
          </a:p>
          <a:p>
            <a:pPr indent="-152347" lvl="0" marL="30474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fr-FR" sz="2400"/>
              <a:t>-Algorithme de détection de pics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fr-FR" sz="2400"/>
              <a:t>https://github.com/Barrois/Detecteur-ESP32-Cam-Blob-Detector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D:\donlod\spectre(1).png" id="314" name="Google Shape;3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4492" y="2996952"/>
            <a:ext cx="4396383" cy="316566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V. Détection des frelons et algorithmes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2" name="Google Shape;322;p39"/>
          <p:cNvSpPr txBox="1"/>
          <p:nvPr>
            <p:ph idx="2" type="body"/>
          </p:nvPr>
        </p:nvSpPr>
        <p:spPr>
          <a:xfrm>
            <a:off x="1218883" y="1498600"/>
            <a:ext cx="9916089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Algorithme de détection de pics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D:\donlod\imgonline-com-ua-Negative-o7F50FXSeV1.jpg" id="323" name="Google Shape;3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3843" y="2708925"/>
            <a:ext cx="5553682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nlod\spectre(1).png" id="324" name="Google Shape;32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0869" y="2708920"/>
            <a:ext cx="4396383" cy="316566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V. Détection des frelons et algorithmes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2" name="Google Shape;332;p40"/>
          <p:cNvSpPr txBox="1"/>
          <p:nvPr>
            <p:ph idx="2" type="body"/>
          </p:nvPr>
        </p:nvSpPr>
        <p:spPr>
          <a:xfrm>
            <a:off x="1218883" y="1498600"/>
            <a:ext cx="9916089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Algorithme de détection de pics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1800"/>
              <a:t>Pas très fiable dans l’état actuel</a:t>
            </a:r>
            <a:endParaRPr sz="1800"/>
          </a:p>
          <a:p>
            <a:pPr indent="-342900" lvl="0" marL="3429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1800"/>
              <a:t>Peut être amélioré</a:t>
            </a:r>
            <a:endParaRPr sz="1800"/>
          </a:p>
          <a:p>
            <a:pPr indent="-336548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700"/>
              <a:buChar char="•"/>
            </a:pPr>
            <a:r>
              <a:rPr lang="fr-FR" sz="1700"/>
              <a:t>Analyse sur plusieurs échantillons / Diminution de la fréquence d’échantillonage</a:t>
            </a:r>
            <a:endParaRPr sz="1700"/>
          </a:p>
          <a:p>
            <a:pPr indent="-336548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700"/>
              <a:buChar char="•"/>
            </a:pPr>
            <a:r>
              <a:rPr lang="fr-FR" sz="1700"/>
              <a:t>Suppression du bruit / Filtre anti-repliement(passe bas)</a:t>
            </a:r>
            <a:endParaRPr sz="1700"/>
          </a:p>
        </p:txBody>
      </p:sp>
      <p:pic>
        <p:nvPicPr>
          <p:cNvPr descr="D:\donlod\frelondetecte.PNG" id="333" name="Google Shape;33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083" y="3852664"/>
            <a:ext cx="12174538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1651350" y="651476"/>
            <a:ext cx="10360500" cy="58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6" lvl="0" marL="304746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romanUcPeriod"/>
            </a:pPr>
            <a:r>
              <a:rPr lang="fr-FR"/>
              <a:t>Objectifs du projet</a:t>
            </a:r>
            <a:endParaRPr/>
          </a:p>
          <a:p>
            <a:pPr indent="-304746" lvl="0" marL="304746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AutoNum type="romanUcPeriod"/>
            </a:pPr>
            <a:r>
              <a:rPr lang="fr-FR"/>
              <a:t>Pistes abandonnées</a:t>
            </a:r>
            <a:endParaRPr/>
          </a:p>
          <a:p>
            <a:pPr indent="-304746" lvl="0" marL="304746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AutoNum type="romanUcPeriod"/>
            </a:pPr>
            <a:r>
              <a:rPr lang="fr-FR"/>
              <a:t>Synopsis système</a:t>
            </a:r>
            <a:endParaRPr/>
          </a:p>
          <a:p>
            <a:pPr indent="-304746" lvl="0" marL="304746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AutoNum type="romanUcPeriod"/>
            </a:pPr>
            <a:r>
              <a:rPr lang="fr-FR"/>
              <a:t>Mécanique</a:t>
            </a:r>
            <a:endParaRPr/>
          </a:p>
          <a:p>
            <a:pPr indent="-304746" lvl="0" marL="304746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AutoNum type="romanUcPeriod"/>
            </a:pPr>
            <a:r>
              <a:rPr lang="fr-FR"/>
              <a:t>Reconnaissance des frelons et algorithmes</a:t>
            </a:r>
            <a:endParaRPr/>
          </a:p>
          <a:p>
            <a:pPr indent="-304746" lvl="0" marL="304746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AutoNum type="romanUcPeriod"/>
            </a:pPr>
            <a:r>
              <a:rPr lang="fr-FR"/>
              <a:t>Transfert de données</a:t>
            </a:r>
            <a:endParaRPr/>
          </a:p>
          <a:p>
            <a:pPr indent="-304746" lvl="0" marL="304746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AutoNum type="romanUcPeriod"/>
            </a:pPr>
            <a:r>
              <a:rPr lang="fr-FR"/>
              <a:t>Conversion image déplacement</a:t>
            </a:r>
            <a:endParaRPr/>
          </a:p>
          <a:p>
            <a:pPr indent="-304746" lvl="0" marL="304746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AutoNum type="romanUcPeriod"/>
            </a:pPr>
            <a:r>
              <a:rPr lang="fr-FR"/>
              <a:t>Laser et électronique</a:t>
            </a:r>
            <a:endParaRPr/>
          </a:p>
          <a:p>
            <a:pPr indent="-304746" lvl="0" marL="304746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AutoNum type="romanUcPeriod"/>
            </a:pPr>
            <a:r>
              <a:rPr lang="fr-FR"/>
              <a:t>Etat du projet</a:t>
            </a:r>
            <a:endParaRPr/>
          </a:p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VI. Transfert de données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1" name="Google Shape;341;p41"/>
          <p:cNvSpPr txBox="1"/>
          <p:nvPr>
            <p:ph idx="2" type="body"/>
          </p:nvPr>
        </p:nvSpPr>
        <p:spPr>
          <a:xfrm>
            <a:off x="1218883" y="1498600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/>
              <a:t>Le protocole série (UART)</a:t>
            </a:r>
            <a:endParaRPr/>
          </a:p>
          <a:p>
            <a:pPr indent="0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  <a:p>
            <a:pPr indent="-342900" lvl="0" marL="4445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400"/>
              <a:t>Universal Asynchronous Receiver Transmitter</a:t>
            </a:r>
            <a:endParaRPr sz="2400"/>
          </a:p>
          <a:p>
            <a:pPr indent="-165100" lvl="0" marL="8001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sz="2400"/>
          </a:p>
          <a:p>
            <a:pPr indent="-342900" lvl="0" marL="4445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400"/>
              <a:t>Bidirectionnel</a:t>
            </a:r>
            <a:endParaRPr sz="2400"/>
          </a:p>
          <a:p>
            <a:pPr indent="-165100" lvl="0" marL="3429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sz="2400"/>
          </a:p>
          <a:p>
            <a:pPr indent="-342900" lvl="0" marL="4445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400"/>
              <a:t>Vitesse variable (300 bauds - 115 200 bauds)</a:t>
            </a:r>
            <a:endParaRPr sz="2400"/>
          </a:p>
          <a:p>
            <a:pPr indent="0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153" y="2697212"/>
            <a:ext cx="37528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VI. Transfert de données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0" name="Google Shape;350;p42"/>
          <p:cNvSpPr txBox="1"/>
          <p:nvPr>
            <p:ph idx="2" type="body"/>
          </p:nvPr>
        </p:nvSpPr>
        <p:spPr>
          <a:xfrm>
            <a:off x="1218883" y="1498600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/>
              <a:t>La trame de communication</a:t>
            </a:r>
            <a:endParaRPr/>
          </a:p>
          <a:p>
            <a:pPr indent="0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  <a:p>
            <a:pPr indent="457200" lvl="0" marL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 sz="2500"/>
              <a:t>[ # ]	[ X ]	[ Y ]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000"/>
              <a:t>Caractère spécial [ # ]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000"/>
              <a:t>Position en X [ 0 ; 800 ]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000"/>
              <a:t>Position en Y [ 0 ; 600 ]</a:t>
            </a:r>
            <a:endParaRPr sz="2000"/>
          </a:p>
          <a:p>
            <a:pPr indent="-165100" lvl="0" marL="3429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fr-FR" sz="2000"/>
              <a:t>Vitesse: 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 sz="2000"/>
              <a:t>1 / 9600 = 104.17 µs par bit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 sz="2000"/>
              <a:t>3 * 16 * 104.17 = 5 000 µs soit 5ms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351" name="Google Shape;351;p42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VII. </a:t>
            </a:r>
            <a:r>
              <a:rPr lang="fr-FR" sz="2800"/>
              <a:t>Conversion image déplacement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8" name="Google Shape;358;p43"/>
          <p:cNvSpPr txBox="1"/>
          <p:nvPr>
            <p:ph idx="2" type="body"/>
          </p:nvPr>
        </p:nvSpPr>
        <p:spPr>
          <a:xfrm>
            <a:off x="1218883" y="1498600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/>
              <a:t>Principe théorique en X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sz="1800"/>
              <a:t>Rapport en X: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 sz="1800"/>
              <a:t>	66 / 800 = 0.0825°/pixel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 sz="1800"/>
              <a:t>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1246" y="1673696"/>
            <a:ext cx="6228126" cy="43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VII. </a:t>
            </a:r>
            <a:r>
              <a:rPr lang="fr-FR" sz="2800"/>
              <a:t>Conversion image déplacement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7" name="Google Shape;367;p44"/>
          <p:cNvSpPr txBox="1"/>
          <p:nvPr>
            <p:ph idx="2" type="body"/>
          </p:nvPr>
        </p:nvSpPr>
        <p:spPr>
          <a:xfrm>
            <a:off x="1218883" y="1498600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/>
              <a:t>Ordinogramme en 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 sz="1800"/>
              <a:t>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sp>
        <p:nvSpPr>
          <p:cNvPr id="368" name="Google Shape;368;p44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250" y="409624"/>
            <a:ext cx="4354825" cy="57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575" y="3305150"/>
            <a:ext cx="2868099" cy="22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VIII. Laser et électronique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7" name="Google Shape;377;p45"/>
          <p:cNvSpPr txBox="1"/>
          <p:nvPr>
            <p:ph idx="2" type="body"/>
          </p:nvPr>
        </p:nvSpPr>
        <p:spPr>
          <a:xfrm>
            <a:off x="1218883" y="1498600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</p:txBody>
      </p:sp>
      <p:pic>
        <p:nvPicPr>
          <p:cNvPr descr="Aliexpress.com : Buy oxlasers 5.5W 3.5W focusable 405nm ..." id="378" name="Google Shape;3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520" y="1894739"/>
            <a:ext cx="4126564" cy="4126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W 405nm 445nm 450nm Laser Diode LD Driver Board 12V Step ..." id="379" name="Google Shape;37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5196" y="2722498"/>
            <a:ext cx="2160240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idx="2" type="body"/>
          </p:nvPr>
        </p:nvSpPr>
        <p:spPr>
          <a:xfrm>
            <a:off x="1218883" y="1847654"/>
            <a:ext cx="10360502" cy="432454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Quels sont les caractéristiques nécessaires ?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350519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fr-FR"/>
              <a:t>Assez puissant pour atteindre une température de minimale 47°C</a:t>
            </a:r>
            <a:endParaRPr/>
          </a:p>
          <a:p>
            <a:pPr indent="-350519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fr-FR"/>
              <a:t>Monte rapidement en température</a:t>
            </a:r>
            <a:endParaRPr/>
          </a:p>
          <a:p>
            <a:pPr indent="-350519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fr-FR"/>
              <a:t>Pas trop gourmand en consommation et peu volumineux</a:t>
            </a:r>
            <a:endParaRPr/>
          </a:p>
          <a:p>
            <a:pPr indent="-350519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fr-FR"/>
              <a:t>Économique</a:t>
            </a:r>
            <a:endParaRPr/>
          </a:p>
          <a:p>
            <a:pPr indent="-336550" lvl="0" marL="5651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6" name="Google Shape;386;p46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7" name="Google Shape;387;p46"/>
          <p:cNvSpPr txBox="1"/>
          <p:nvPr>
            <p:ph type="title"/>
          </p:nvPr>
        </p:nvSpPr>
        <p:spPr>
          <a:xfrm>
            <a:off x="1218882" y="797760"/>
            <a:ext cx="6746767" cy="716437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fr-FR" sz="3000">
                <a:solidFill>
                  <a:schemeClr val="lt1"/>
                </a:solidFill>
              </a:rPr>
              <a:t>VIII. Laser et électronique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type="title"/>
          </p:nvPr>
        </p:nvSpPr>
        <p:spPr>
          <a:xfrm>
            <a:off x="1218882" y="797760"/>
            <a:ext cx="6746767" cy="716437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fr-FR" sz="3000">
                <a:solidFill>
                  <a:schemeClr val="lt1"/>
                </a:solidFill>
              </a:rPr>
              <a:t>VIII. Laser et électronique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93" name="Google Shape;393;p47"/>
          <p:cNvSpPr txBox="1"/>
          <p:nvPr>
            <p:ph idx="2" type="body"/>
          </p:nvPr>
        </p:nvSpPr>
        <p:spPr>
          <a:xfrm>
            <a:off x="1218882" y="2042098"/>
            <a:ext cx="9631370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Premiers tests avec des diodes lasers fournies par M.Peter et récupérées sur des lecteurs DVD.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4" name="Google Shape;394;p4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Diodes laser, 25 mA ARIMA LASERS ADL-78051TL" id="395" name="Google Shape;3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8593" y="3275651"/>
            <a:ext cx="2964747" cy="2964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NC Graveur Laser Arduino diode DVD - CNC - Forum pour les imprimantes 3D  et l'impression 3D" id="396" name="Google Shape;39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1903" y="3275651"/>
            <a:ext cx="3387492" cy="300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1218882" y="797760"/>
            <a:ext cx="6746767" cy="716437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fr-FR" sz="3000">
                <a:solidFill>
                  <a:schemeClr val="lt1"/>
                </a:solidFill>
              </a:rPr>
              <a:t>VIII. Laser et électronique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02" name="Google Shape;402;p48"/>
          <p:cNvSpPr txBox="1"/>
          <p:nvPr>
            <p:ph idx="2" type="body"/>
          </p:nvPr>
        </p:nvSpPr>
        <p:spPr>
          <a:xfrm>
            <a:off x="1218875" y="1626849"/>
            <a:ext cx="9631500" cy="29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Premiers tests non-concluants :</a:t>
            </a:r>
            <a:endParaRPr/>
          </a:p>
          <a:p>
            <a:pPr indent="-350519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fr-FR"/>
              <a:t>Diodes brûlées car inversion dans le branchement ou 	 	  alors trop fort courant.</a:t>
            </a:r>
            <a:endParaRPr/>
          </a:p>
          <a:p>
            <a:pPr indent="-350519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fr-FR"/>
              <a:t>Faisceau lumineux trop large, perte de puissance et de 	 précision.</a:t>
            </a:r>
            <a:endParaRPr/>
          </a:p>
          <a:p>
            <a:pPr indent="-350519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fr-FR"/>
              <a:t>Longueur d’onde trop grande.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Calibri"/>
              <a:buNone/>
            </a:pPr>
            <a:r>
              <a:t/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03" name="Google Shape;403;p4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792" y="4607649"/>
            <a:ext cx="8627858" cy="21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idx="2" type="body"/>
          </p:nvPr>
        </p:nvSpPr>
        <p:spPr>
          <a:xfrm>
            <a:off x="1218874" y="1923075"/>
            <a:ext cx="7300200" cy="4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Diode laser lumière bleue  :</a:t>
            </a:r>
            <a:endParaRPr/>
          </a:p>
          <a:p>
            <a:pPr indent="-350519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Longueur d’onde de 447nm</a:t>
            </a:r>
            <a:endParaRPr/>
          </a:p>
          <a:p>
            <a:pPr indent="-350518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Courant de fonctionnement : 2,5A</a:t>
            </a:r>
            <a:endParaRPr/>
          </a:p>
          <a:p>
            <a:pPr indent="-350519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Tension de fonctionnement : 4,3V</a:t>
            </a:r>
            <a:endParaRPr/>
          </a:p>
          <a:p>
            <a:pPr indent="-350518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Puissance de sortie max : 3W</a:t>
            </a:r>
            <a:endParaRPr/>
          </a:p>
          <a:p>
            <a:pPr indent="-350519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Température de fonctionnement max : 85°C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fr-FR"/>
              <a:t>Boitier optique 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fr-FR"/>
              <a:t>Dissipateur de chaleur 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0" name="Google Shape;410;p4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11" name="Google Shape;411;p49"/>
          <p:cNvSpPr txBox="1"/>
          <p:nvPr/>
        </p:nvSpPr>
        <p:spPr>
          <a:xfrm>
            <a:off x="1218882" y="797760"/>
            <a:ext cx="6746767" cy="716437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0" i="0" lang="fr-FR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VIII. Laser et électronique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649" y="1585013"/>
            <a:ext cx="3364950" cy="368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type="title"/>
          </p:nvPr>
        </p:nvSpPr>
        <p:spPr>
          <a:xfrm>
            <a:off x="1218875" y="600295"/>
            <a:ext cx="10360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fr-FR" sz="3000"/>
              <a:t>VIII. Laser et électronique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</p:txBody>
      </p:sp>
      <p:sp>
        <p:nvSpPr>
          <p:cNvPr id="419" name="Google Shape;419;p50"/>
          <p:cNvSpPr txBox="1"/>
          <p:nvPr>
            <p:ph idx="2" type="body"/>
          </p:nvPr>
        </p:nvSpPr>
        <p:spPr>
          <a:xfrm>
            <a:off x="1218875" y="2363800"/>
            <a:ext cx="103605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/>
              <a:t>Tests concluants 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/>
              <a:t>Nous arrivons à faire brûler le frelons, le problème maintenant est la rapidité d'exécution.</a:t>
            </a:r>
            <a:endParaRPr/>
          </a:p>
        </p:txBody>
      </p:sp>
      <p:sp>
        <p:nvSpPr>
          <p:cNvPr id="420" name="Google Shape;420;p50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1218883" y="260362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-4191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romanUcPeriod"/>
            </a:pPr>
            <a:r>
              <a:rPr lang="fr-FR" sz="3000"/>
              <a:t>Objectifs du projet</a:t>
            </a:r>
            <a:endParaRPr sz="3800">
              <a:solidFill>
                <a:srgbClr val="FFFFFF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9450" y="2157425"/>
            <a:ext cx="4109925" cy="401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8875" y="2009625"/>
            <a:ext cx="5224801" cy="41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/>
        </p:nvSpPr>
        <p:spPr>
          <a:xfrm>
            <a:off x="1218875" y="-11"/>
            <a:ext cx="67467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0" i="0" lang="fr-FR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VIII. Laser et électronique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1"/>
          <p:cNvSpPr txBox="1"/>
          <p:nvPr>
            <p:ph idx="4294967295" type="body"/>
          </p:nvPr>
        </p:nvSpPr>
        <p:spPr>
          <a:xfrm>
            <a:off x="5042913" y="2953500"/>
            <a:ext cx="21030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/>
              <a:t>Vidéo test 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VIII. Laser et électronique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3" name="Google Shape;433;p52"/>
          <p:cNvSpPr txBox="1"/>
          <p:nvPr>
            <p:ph idx="2" type="body"/>
          </p:nvPr>
        </p:nvSpPr>
        <p:spPr>
          <a:xfrm>
            <a:off x="1218883" y="1498600"/>
            <a:ext cx="9916089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Comment fournir la puissance de manière efficace?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/>
              <a:t>-Servomoteurs/MPP -&gt; 12V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/>
              <a:t>-Laser -&gt; 4.3-5V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/>
              <a:t>-ESP32 -&gt; 5V ou 3.3V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fr-FR"/>
              <a:t>-Arduino -&gt; 5V ou 3.3V</a:t>
            </a:r>
            <a:endParaRPr/>
          </a:p>
        </p:txBody>
      </p:sp>
      <p:sp>
        <p:nvSpPr>
          <p:cNvPr id="434" name="Google Shape;434;p52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VIII. Laser et électronique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1" name="Google Shape;441;p53"/>
          <p:cNvSpPr txBox="1"/>
          <p:nvPr>
            <p:ph idx="2" type="body"/>
          </p:nvPr>
        </p:nvSpPr>
        <p:spPr>
          <a:xfrm>
            <a:off x="1218883" y="1498600"/>
            <a:ext cx="9916089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Gestion alimentation - On a plusieurs moyens</a:t>
            </a:r>
            <a:endParaRPr/>
          </a:p>
        </p:txBody>
      </p:sp>
      <p:sp>
        <p:nvSpPr>
          <p:cNvPr id="442" name="Google Shape;442;p53"/>
          <p:cNvSpPr/>
          <p:nvPr/>
        </p:nvSpPr>
        <p:spPr>
          <a:xfrm>
            <a:off x="765820" y="3789040"/>
            <a:ext cx="3384376" cy="86409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fr-F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Batterie Li po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3"/>
          <p:cNvSpPr/>
          <p:nvPr/>
        </p:nvSpPr>
        <p:spPr>
          <a:xfrm>
            <a:off x="5446340" y="2342951"/>
            <a:ext cx="3384376" cy="86409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fr-F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Alimentation lineaire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5446340" y="3789040"/>
            <a:ext cx="3384376" cy="86409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fr-F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Alimentation à decoupage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3"/>
          <p:cNvSpPr/>
          <p:nvPr/>
        </p:nvSpPr>
        <p:spPr>
          <a:xfrm>
            <a:off x="5446340" y="5229200"/>
            <a:ext cx="3384376" cy="122413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fr-F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Alimentations à decoupage + linéaires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53"/>
          <p:cNvCxnSpPr>
            <a:stCxn id="442" idx="3"/>
            <a:endCxn id="443" idx="1"/>
          </p:cNvCxnSpPr>
          <p:nvPr/>
        </p:nvCxnSpPr>
        <p:spPr>
          <a:xfrm flipH="1" rot="10800000">
            <a:off x="4150196" y="2775088"/>
            <a:ext cx="1296000" cy="1446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47" name="Google Shape;447;p53"/>
          <p:cNvCxnSpPr>
            <a:stCxn id="442" idx="3"/>
            <a:endCxn id="444" idx="1"/>
          </p:cNvCxnSpPr>
          <p:nvPr/>
        </p:nvCxnSpPr>
        <p:spPr>
          <a:xfrm>
            <a:off x="4150196" y="4221088"/>
            <a:ext cx="1296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48" name="Google Shape;448;p53"/>
          <p:cNvCxnSpPr>
            <a:stCxn id="442" idx="3"/>
            <a:endCxn id="445" idx="1"/>
          </p:cNvCxnSpPr>
          <p:nvPr/>
        </p:nvCxnSpPr>
        <p:spPr>
          <a:xfrm>
            <a:off x="4150196" y="4221088"/>
            <a:ext cx="1296000" cy="16203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49" name="Google Shape;449;p53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VIII. Laser et électronique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6" name="Google Shape;456;p54"/>
          <p:cNvSpPr txBox="1"/>
          <p:nvPr>
            <p:ph idx="2" type="body"/>
          </p:nvPr>
        </p:nvSpPr>
        <p:spPr>
          <a:xfrm>
            <a:off x="1218883" y="1498600"/>
            <a:ext cx="9916089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Gestion alimentation - Architectures possibles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fr-FR" sz="2400"/>
              <a:t>1ere solution</a:t>
            </a:r>
            <a:endParaRPr/>
          </a:p>
        </p:txBody>
      </p:sp>
      <p:sp>
        <p:nvSpPr>
          <p:cNvPr id="457" name="Google Shape;457;p54"/>
          <p:cNvSpPr/>
          <p:nvPr/>
        </p:nvSpPr>
        <p:spPr>
          <a:xfrm>
            <a:off x="904012" y="4257550"/>
            <a:ext cx="2160240" cy="5819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Batterie Li Po 1S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4"/>
          <p:cNvSpPr/>
          <p:nvPr/>
        </p:nvSpPr>
        <p:spPr>
          <a:xfrm>
            <a:off x="4654252" y="2695520"/>
            <a:ext cx="2592288" cy="68298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“boost” rehausseur de tension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4"/>
          <p:cNvSpPr/>
          <p:nvPr/>
        </p:nvSpPr>
        <p:spPr>
          <a:xfrm>
            <a:off x="4654252" y="4149080"/>
            <a:ext cx="2592288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“boost” rehausseur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4"/>
          <p:cNvSpPr/>
          <p:nvPr/>
        </p:nvSpPr>
        <p:spPr>
          <a:xfrm>
            <a:off x="8146640" y="4149080"/>
            <a:ext cx="2664296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Diode Laser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1" name="Google Shape;461;p54"/>
          <p:cNvCxnSpPr>
            <a:stCxn id="457" idx="3"/>
            <a:endCxn id="459" idx="1"/>
          </p:cNvCxnSpPr>
          <p:nvPr/>
        </p:nvCxnSpPr>
        <p:spPr>
          <a:xfrm>
            <a:off x="3064252" y="4548547"/>
            <a:ext cx="1590000" cy="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62" name="Google Shape;462;p54"/>
          <p:cNvSpPr/>
          <p:nvPr/>
        </p:nvSpPr>
        <p:spPr>
          <a:xfrm>
            <a:off x="8254652" y="2695520"/>
            <a:ext cx="2448272" cy="68298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p54"/>
          <p:cNvCxnSpPr>
            <a:stCxn id="458" idx="3"/>
            <a:endCxn id="462" idx="1"/>
          </p:cNvCxnSpPr>
          <p:nvPr/>
        </p:nvCxnSpPr>
        <p:spPr>
          <a:xfrm>
            <a:off x="7246540" y="3037012"/>
            <a:ext cx="1008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64" name="Google Shape;464;p54"/>
          <p:cNvCxnSpPr>
            <a:stCxn id="457" idx="3"/>
            <a:endCxn id="458" idx="1"/>
          </p:cNvCxnSpPr>
          <p:nvPr/>
        </p:nvCxnSpPr>
        <p:spPr>
          <a:xfrm flipH="1" rot="10800000">
            <a:off x="3064252" y="3037146"/>
            <a:ext cx="1590000" cy="15114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65" name="Google Shape;465;p54"/>
          <p:cNvCxnSpPr>
            <a:stCxn id="459" idx="3"/>
            <a:endCxn id="460" idx="1"/>
          </p:cNvCxnSpPr>
          <p:nvPr/>
        </p:nvCxnSpPr>
        <p:spPr>
          <a:xfrm>
            <a:off x="7246540" y="4558382"/>
            <a:ext cx="90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66" name="Google Shape;466;p54"/>
          <p:cNvSpPr txBox="1"/>
          <p:nvPr/>
        </p:nvSpPr>
        <p:spPr>
          <a:xfrm>
            <a:off x="1297604" y="4839543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3.7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4"/>
          <p:cNvSpPr txBox="1"/>
          <p:nvPr/>
        </p:nvSpPr>
        <p:spPr>
          <a:xfrm>
            <a:off x="8758708" y="3378504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4"/>
          <p:cNvSpPr txBox="1"/>
          <p:nvPr/>
        </p:nvSpPr>
        <p:spPr>
          <a:xfrm>
            <a:off x="8911108" y="4941168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4.3-5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4"/>
          <p:cNvSpPr/>
          <p:nvPr/>
        </p:nvSpPr>
        <p:spPr>
          <a:xfrm>
            <a:off x="4566320" y="5592341"/>
            <a:ext cx="2680220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“boost” rehausseur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4"/>
          <p:cNvSpPr/>
          <p:nvPr/>
        </p:nvSpPr>
        <p:spPr>
          <a:xfrm>
            <a:off x="8138441" y="5592341"/>
            <a:ext cx="2664296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Servomoteurs/MPP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54"/>
          <p:cNvCxnSpPr>
            <a:stCxn id="469" idx="3"/>
            <a:endCxn id="470" idx="1"/>
          </p:cNvCxnSpPr>
          <p:nvPr/>
        </p:nvCxnSpPr>
        <p:spPr>
          <a:xfrm>
            <a:off x="7246540" y="6001643"/>
            <a:ext cx="8919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72" name="Google Shape;472;p54"/>
          <p:cNvSpPr txBox="1"/>
          <p:nvPr/>
        </p:nvSpPr>
        <p:spPr>
          <a:xfrm>
            <a:off x="8902909" y="6384429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9-12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3" name="Google Shape;473;p54"/>
          <p:cNvCxnSpPr>
            <a:stCxn id="457" idx="3"/>
          </p:cNvCxnSpPr>
          <p:nvPr/>
        </p:nvCxnSpPr>
        <p:spPr>
          <a:xfrm>
            <a:off x="3064252" y="4548547"/>
            <a:ext cx="1545900" cy="1431900"/>
          </a:xfrm>
          <a:prstGeom prst="bentConnector3">
            <a:avLst>
              <a:gd fmla="val 52155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74" name="Google Shape;474;p54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VIII. Laser et électronique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1" name="Google Shape;481;p55"/>
          <p:cNvSpPr txBox="1"/>
          <p:nvPr>
            <p:ph idx="2" type="body"/>
          </p:nvPr>
        </p:nvSpPr>
        <p:spPr>
          <a:xfrm>
            <a:off x="1218883" y="1498600"/>
            <a:ext cx="9916089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Gestion alimentation - Architectures possibles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fr-FR" sz="2400"/>
              <a:t>2eme solution</a:t>
            </a:r>
            <a:endParaRPr/>
          </a:p>
        </p:txBody>
      </p:sp>
      <p:sp>
        <p:nvSpPr>
          <p:cNvPr id="482" name="Google Shape;482;p55"/>
          <p:cNvSpPr/>
          <p:nvPr/>
        </p:nvSpPr>
        <p:spPr>
          <a:xfrm>
            <a:off x="4654252" y="2695520"/>
            <a:ext cx="2592288" cy="68298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lineaire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5"/>
          <p:cNvSpPr/>
          <p:nvPr/>
        </p:nvSpPr>
        <p:spPr>
          <a:xfrm>
            <a:off x="4654252" y="4149080"/>
            <a:ext cx="2592288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“boost” rehausseur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8146640" y="4149080"/>
            <a:ext cx="2664296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Diode Laser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5"/>
          <p:cNvSpPr/>
          <p:nvPr/>
        </p:nvSpPr>
        <p:spPr>
          <a:xfrm>
            <a:off x="8254652" y="2695520"/>
            <a:ext cx="2448272" cy="68298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55"/>
          <p:cNvCxnSpPr>
            <a:stCxn id="482" idx="3"/>
            <a:endCxn id="485" idx="1"/>
          </p:cNvCxnSpPr>
          <p:nvPr/>
        </p:nvCxnSpPr>
        <p:spPr>
          <a:xfrm>
            <a:off x="7246540" y="3037012"/>
            <a:ext cx="1008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87" name="Google Shape;487;p55"/>
          <p:cNvCxnSpPr>
            <a:stCxn id="483" idx="3"/>
            <a:endCxn id="484" idx="1"/>
          </p:cNvCxnSpPr>
          <p:nvPr/>
        </p:nvCxnSpPr>
        <p:spPr>
          <a:xfrm>
            <a:off x="7246540" y="4558382"/>
            <a:ext cx="90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88" name="Google Shape;488;p55"/>
          <p:cNvSpPr txBox="1"/>
          <p:nvPr/>
        </p:nvSpPr>
        <p:spPr>
          <a:xfrm>
            <a:off x="8758708" y="3378504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3.3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5"/>
          <p:cNvSpPr txBox="1"/>
          <p:nvPr/>
        </p:nvSpPr>
        <p:spPr>
          <a:xfrm>
            <a:off x="8911108" y="4941168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4.3-5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5"/>
          <p:cNvSpPr/>
          <p:nvPr/>
        </p:nvSpPr>
        <p:spPr>
          <a:xfrm>
            <a:off x="4566320" y="5592341"/>
            <a:ext cx="2680220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“boost” rehausseur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5"/>
          <p:cNvSpPr/>
          <p:nvPr/>
        </p:nvSpPr>
        <p:spPr>
          <a:xfrm>
            <a:off x="8146640" y="5592341"/>
            <a:ext cx="2664296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Servomoteurs/MPP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2" name="Google Shape;492;p55"/>
          <p:cNvCxnSpPr>
            <a:stCxn id="490" idx="3"/>
            <a:endCxn id="491" idx="1"/>
          </p:cNvCxnSpPr>
          <p:nvPr/>
        </p:nvCxnSpPr>
        <p:spPr>
          <a:xfrm>
            <a:off x="7246540" y="6001643"/>
            <a:ext cx="90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93" name="Google Shape;493;p55"/>
          <p:cNvSpPr txBox="1"/>
          <p:nvPr/>
        </p:nvSpPr>
        <p:spPr>
          <a:xfrm>
            <a:off x="8911108" y="6384429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9-12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5"/>
          <p:cNvSpPr/>
          <p:nvPr/>
        </p:nvSpPr>
        <p:spPr>
          <a:xfrm>
            <a:off x="904012" y="4257550"/>
            <a:ext cx="2160240" cy="5819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Batterie Li Po 1S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55"/>
          <p:cNvCxnSpPr>
            <a:stCxn id="494" idx="3"/>
          </p:cNvCxnSpPr>
          <p:nvPr/>
        </p:nvCxnSpPr>
        <p:spPr>
          <a:xfrm>
            <a:off x="3064252" y="4548547"/>
            <a:ext cx="1590000" cy="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96" name="Google Shape;496;p55"/>
          <p:cNvCxnSpPr>
            <a:stCxn id="494" idx="3"/>
          </p:cNvCxnSpPr>
          <p:nvPr/>
        </p:nvCxnSpPr>
        <p:spPr>
          <a:xfrm flipH="1" rot="10800000">
            <a:off x="3064252" y="3037146"/>
            <a:ext cx="1590000" cy="15114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97" name="Google Shape;497;p55"/>
          <p:cNvSpPr txBox="1"/>
          <p:nvPr/>
        </p:nvSpPr>
        <p:spPr>
          <a:xfrm>
            <a:off x="1297604" y="4839543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3.7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55"/>
          <p:cNvCxnSpPr>
            <a:stCxn id="494" idx="3"/>
          </p:cNvCxnSpPr>
          <p:nvPr/>
        </p:nvCxnSpPr>
        <p:spPr>
          <a:xfrm>
            <a:off x="3064252" y="4548547"/>
            <a:ext cx="1545900" cy="1431900"/>
          </a:xfrm>
          <a:prstGeom prst="bentConnector3">
            <a:avLst>
              <a:gd fmla="val 52155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99" name="Google Shape;499;p55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VIII. Laser et électronique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6" name="Google Shape;506;p56"/>
          <p:cNvSpPr txBox="1"/>
          <p:nvPr>
            <p:ph idx="2" type="body"/>
          </p:nvPr>
        </p:nvSpPr>
        <p:spPr>
          <a:xfrm>
            <a:off x="1218883" y="1498600"/>
            <a:ext cx="9916089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Gestion alimentation - Architectures possibles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fr-FR" sz="2400"/>
              <a:t>2eme solution (alternative)</a:t>
            </a:r>
            <a:endParaRPr sz="2400"/>
          </a:p>
        </p:txBody>
      </p:sp>
      <p:sp>
        <p:nvSpPr>
          <p:cNvPr id="507" name="Google Shape;507;p56"/>
          <p:cNvSpPr/>
          <p:nvPr/>
        </p:nvSpPr>
        <p:spPr>
          <a:xfrm>
            <a:off x="4654252" y="2695520"/>
            <a:ext cx="2592288" cy="68298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“buck” abaisseur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6"/>
          <p:cNvSpPr/>
          <p:nvPr/>
        </p:nvSpPr>
        <p:spPr>
          <a:xfrm>
            <a:off x="4654252" y="4149080"/>
            <a:ext cx="2592288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“boost” rehausseur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6"/>
          <p:cNvSpPr/>
          <p:nvPr/>
        </p:nvSpPr>
        <p:spPr>
          <a:xfrm>
            <a:off x="8146640" y="4149080"/>
            <a:ext cx="2664296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Diode Laser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6"/>
          <p:cNvSpPr/>
          <p:nvPr/>
        </p:nvSpPr>
        <p:spPr>
          <a:xfrm>
            <a:off x="8254652" y="2695520"/>
            <a:ext cx="2448272" cy="68298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1" name="Google Shape;511;p56"/>
          <p:cNvCxnSpPr>
            <a:stCxn id="507" idx="3"/>
            <a:endCxn id="510" idx="1"/>
          </p:cNvCxnSpPr>
          <p:nvPr/>
        </p:nvCxnSpPr>
        <p:spPr>
          <a:xfrm>
            <a:off x="7246540" y="3037012"/>
            <a:ext cx="1008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12" name="Google Shape;512;p56"/>
          <p:cNvCxnSpPr>
            <a:stCxn id="508" idx="3"/>
            <a:endCxn id="509" idx="1"/>
          </p:cNvCxnSpPr>
          <p:nvPr/>
        </p:nvCxnSpPr>
        <p:spPr>
          <a:xfrm>
            <a:off x="7246540" y="4558382"/>
            <a:ext cx="90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13" name="Google Shape;513;p56"/>
          <p:cNvSpPr txBox="1"/>
          <p:nvPr/>
        </p:nvSpPr>
        <p:spPr>
          <a:xfrm>
            <a:off x="8758708" y="3378504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3.3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6"/>
          <p:cNvSpPr txBox="1"/>
          <p:nvPr/>
        </p:nvSpPr>
        <p:spPr>
          <a:xfrm>
            <a:off x="8911108" y="4941168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4.3-5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6"/>
          <p:cNvSpPr/>
          <p:nvPr/>
        </p:nvSpPr>
        <p:spPr>
          <a:xfrm>
            <a:off x="4566320" y="5592341"/>
            <a:ext cx="2680220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“boost” rehausseur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56"/>
          <p:cNvSpPr/>
          <p:nvPr/>
        </p:nvSpPr>
        <p:spPr>
          <a:xfrm>
            <a:off x="8146640" y="5592341"/>
            <a:ext cx="2664296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Servomoteurs/MPP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7" name="Google Shape;517;p56"/>
          <p:cNvCxnSpPr>
            <a:stCxn id="515" idx="3"/>
            <a:endCxn id="516" idx="1"/>
          </p:cNvCxnSpPr>
          <p:nvPr/>
        </p:nvCxnSpPr>
        <p:spPr>
          <a:xfrm>
            <a:off x="7246540" y="6001643"/>
            <a:ext cx="90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18" name="Google Shape;518;p56"/>
          <p:cNvSpPr txBox="1"/>
          <p:nvPr/>
        </p:nvSpPr>
        <p:spPr>
          <a:xfrm>
            <a:off x="8911108" y="6384429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9-12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6"/>
          <p:cNvSpPr/>
          <p:nvPr/>
        </p:nvSpPr>
        <p:spPr>
          <a:xfrm>
            <a:off x="904012" y="4257550"/>
            <a:ext cx="2160240" cy="5819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Batterie Li Po 1S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0" name="Google Shape;520;p56"/>
          <p:cNvCxnSpPr>
            <a:stCxn id="519" idx="3"/>
          </p:cNvCxnSpPr>
          <p:nvPr/>
        </p:nvCxnSpPr>
        <p:spPr>
          <a:xfrm>
            <a:off x="3064252" y="4548547"/>
            <a:ext cx="1590000" cy="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21" name="Google Shape;521;p56"/>
          <p:cNvCxnSpPr>
            <a:stCxn id="519" idx="3"/>
          </p:cNvCxnSpPr>
          <p:nvPr/>
        </p:nvCxnSpPr>
        <p:spPr>
          <a:xfrm flipH="1" rot="10800000">
            <a:off x="3064252" y="3037146"/>
            <a:ext cx="1590000" cy="15114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22" name="Google Shape;522;p56"/>
          <p:cNvSpPr txBox="1"/>
          <p:nvPr/>
        </p:nvSpPr>
        <p:spPr>
          <a:xfrm>
            <a:off x="1297604" y="4839543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3.7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56"/>
          <p:cNvCxnSpPr>
            <a:stCxn id="519" idx="3"/>
          </p:cNvCxnSpPr>
          <p:nvPr/>
        </p:nvCxnSpPr>
        <p:spPr>
          <a:xfrm>
            <a:off x="3064252" y="4548547"/>
            <a:ext cx="1545900" cy="1431900"/>
          </a:xfrm>
          <a:prstGeom prst="bentConnector3">
            <a:avLst>
              <a:gd fmla="val 52155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24" name="Google Shape;524;p56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VIII. Laser et électronique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31" name="Google Shape;531;p57"/>
          <p:cNvSpPr txBox="1"/>
          <p:nvPr>
            <p:ph idx="2" type="body"/>
          </p:nvPr>
        </p:nvSpPr>
        <p:spPr>
          <a:xfrm>
            <a:off x="1218883" y="1498600"/>
            <a:ext cx="9916089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Gestion alimentation - Architectures possibles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fr-FR" sz="2400"/>
              <a:t>3eme solution</a:t>
            </a:r>
            <a:endParaRPr/>
          </a:p>
        </p:txBody>
      </p:sp>
      <p:sp>
        <p:nvSpPr>
          <p:cNvPr id="532" name="Google Shape;532;p57"/>
          <p:cNvSpPr/>
          <p:nvPr/>
        </p:nvSpPr>
        <p:spPr>
          <a:xfrm>
            <a:off x="4654252" y="2695520"/>
            <a:ext cx="2592288" cy="68298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“buck” abaisseur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7"/>
          <p:cNvSpPr/>
          <p:nvPr/>
        </p:nvSpPr>
        <p:spPr>
          <a:xfrm>
            <a:off x="4654252" y="4149080"/>
            <a:ext cx="2592288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“buck” abaisseur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7"/>
          <p:cNvSpPr/>
          <p:nvPr/>
        </p:nvSpPr>
        <p:spPr>
          <a:xfrm>
            <a:off x="8146640" y="4149080"/>
            <a:ext cx="2664296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Diode Laser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7"/>
          <p:cNvSpPr/>
          <p:nvPr/>
        </p:nvSpPr>
        <p:spPr>
          <a:xfrm>
            <a:off x="8254652" y="2695520"/>
            <a:ext cx="2448272" cy="68298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6" name="Google Shape;536;p57"/>
          <p:cNvCxnSpPr>
            <a:stCxn id="532" idx="3"/>
            <a:endCxn id="535" idx="1"/>
          </p:cNvCxnSpPr>
          <p:nvPr/>
        </p:nvCxnSpPr>
        <p:spPr>
          <a:xfrm>
            <a:off x="7246540" y="3037012"/>
            <a:ext cx="1008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37" name="Google Shape;537;p57"/>
          <p:cNvCxnSpPr>
            <a:stCxn id="533" idx="3"/>
            <a:endCxn id="534" idx="1"/>
          </p:cNvCxnSpPr>
          <p:nvPr/>
        </p:nvCxnSpPr>
        <p:spPr>
          <a:xfrm>
            <a:off x="7246540" y="4558382"/>
            <a:ext cx="90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38" name="Google Shape;538;p57"/>
          <p:cNvSpPr txBox="1"/>
          <p:nvPr/>
        </p:nvSpPr>
        <p:spPr>
          <a:xfrm>
            <a:off x="1291991" y="4839543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7.4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7"/>
          <p:cNvSpPr txBox="1"/>
          <p:nvPr/>
        </p:nvSpPr>
        <p:spPr>
          <a:xfrm>
            <a:off x="8758708" y="3378504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7"/>
          <p:cNvSpPr txBox="1"/>
          <p:nvPr/>
        </p:nvSpPr>
        <p:spPr>
          <a:xfrm>
            <a:off x="8911108" y="4941168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4.3-5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7"/>
          <p:cNvSpPr/>
          <p:nvPr/>
        </p:nvSpPr>
        <p:spPr>
          <a:xfrm>
            <a:off x="4566320" y="5592341"/>
            <a:ext cx="2680220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“boost” rehausseur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7"/>
          <p:cNvSpPr/>
          <p:nvPr/>
        </p:nvSpPr>
        <p:spPr>
          <a:xfrm>
            <a:off x="8146640" y="5592341"/>
            <a:ext cx="2664296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Servomoteurs/MPP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3" name="Google Shape;543;p57"/>
          <p:cNvCxnSpPr>
            <a:stCxn id="541" idx="3"/>
            <a:endCxn id="542" idx="1"/>
          </p:cNvCxnSpPr>
          <p:nvPr/>
        </p:nvCxnSpPr>
        <p:spPr>
          <a:xfrm>
            <a:off x="7246540" y="6001643"/>
            <a:ext cx="90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44" name="Google Shape;544;p57"/>
          <p:cNvSpPr txBox="1"/>
          <p:nvPr/>
        </p:nvSpPr>
        <p:spPr>
          <a:xfrm>
            <a:off x="8911108" y="6384429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9-12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7"/>
          <p:cNvSpPr/>
          <p:nvPr/>
        </p:nvSpPr>
        <p:spPr>
          <a:xfrm>
            <a:off x="904012" y="4257550"/>
            <a:ext cx="2160240" cy="5819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Batterie Li Po 2S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57"/>
          <p:cNvCxnSpPr>
            <a:stCxn id="545" idx="3"/>
          </p:cNvCxnSpPr>
          <p:nvPr/>
        </p:nvCxnSpPr>
        <p:spPr>
          <a:xfrm>
            <a:off x="3064252" y="4548547"/>
            <a:ext cx="1590000" cy="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47" name="Google Shape;547;p57"/>
          <p:cNvCxnSpPr>
            <a:stCxn id="545" idx="3"/>
          </p:cNvCxnSpPr>
          <p:nvPr/>
        </p:nvCxnSpPr>
        <p:spPr>
          <a:xfrm flipH="1" rot="10800000">
            <a:off x="3064252" y="3037146"/>
            <a:ext cx="1590000" cy="15114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48" name="Google Shape;548;p57"/>
          <p:cNvCxnSpPr>
            <a:stCxn id="545" idx="3"/>
          </p:cNvCxnSpPr>
          <p:nvPr/>
        </p:nvCxnSpPr>
        <p:spPr>
          <a:xfrm>
            <a:off x="3064252" y="4548547"/>
            <a:ext cx="1545900" cy="1431900"/>
          </a:xfrm>
          <a:prstGeom prst="bentConnector3">
            <a:avLst>
              <a:gd fmla="val 52155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49" name="Google Shape;549;p57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VIII. Laser et électronique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6" name="Google Shape;556;p58"/>
          <p:cNvSpPr txBox="1"/>
          <p:nvPr>
            <p:ph idx="2" type="body"/>
          </p:nvPr>
        </p:nvSpPr>
        <p:spPr>
          <a:xfrm>
            <a:off x="1218883" y="1498600"/>
            <a:ext cx="9916089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Gestion alimentation - Architectures possibles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rPr lang="fr-FR" sz="2400"/>
              <a:t>4eme solution</a:t>
            </a:r>
            <a:endParaRPr/>
          </a:p>
        </p:txBody>
      </p:sp>
      <p:sp>
        <p:nvSpPr>
          <p:cNvPr id="557" name="Google Shape;557;p58"/>
          <p:cNvSpPr/>
          <p:nvPr/>
        </p:nvSpPr>
        <p:spPr>
          <a:xfrm>
            <a:off x="4654252" y="2695520"/>
            <a:ext cx="2592288" cy="68298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linéaire/“buck”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8"/>
          <p:cNvSpPr/>
          <p:nvPr/>
        </p:nvSpPr>
        <p:spPr>
          <a:xfrm>
            <a:off x="4654252" y="4149080"/>
            <a:ext cx="2592288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“boost” rehausseur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8"/>
          <p:cNvSpPr/>
          <p:nvPr/>
        </p:nvSpPr>
        <p:spPr>
          <a:xfrm>
            <a:off x="8146640" y="4149080"/>
            <a:ext cx="2664296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Servomoteurs/MPP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8"/>
          <p:cNvSpPr/>
          <p:nvPr/>
        </p:nvSpPr>
        <p:spPr>
          <a:xfrm>
            <a:off x="8254652" y="2695520"/>
            <a:ext cx="2448272" cy="68298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p58"/>
          <p:cNvCxnSpPr>
            <a:stCxn id="557" idx="3"/>
            <a:endCxn id="560" idx="1"/>
          </p:cNvCxnSpPr>
          <p:nvPr/>
        </p:nvCxnSpPr>
        <p:spPr>
          <a:xfrm>
            <a:off x="7246540" y="3037012"/>
            <a:ext cx="1008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62" name="Google Shape;562;p58"/>
          <p:cNvCxnSpPr>
            <a:stCxn id="558" idx="3"/>
            <a:endCxn id="559" idx="1"/>
          </p:cNvCxnSpPr>
          <p:nvPr/>
        </p:nvCxnSpPr>
        <p:spPr>
          <a:xfrm>
            <a:off x="7246540" y="4558382"/>
            <a:ext cx="90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63" name="Google Shape;563;p58"/>
          <p:cNvSpPr txBox="1"/>
          <p:nvPr/>
        </p:nvSpPr>
        <p:spPr>
          <a:xfrm>
            <a:off x="1291991" y="4839543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3.7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8"/>
          <p:cNvSpPr txBox="1"/>
          <p:nvPr/>
        </p:nvSpPr>
        <p:spPr>
          <a:xfrm>
            <a:off x="8758708" y="3378504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3.3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58"/>
          <p:cNvSpPr txBox="1"/>
          <p:nvPr/>
        </p:nvSpPr>
        <p:spPr>
          <a:xfrm>
            <a:off x="8805820" y="6391969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4.3-5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8"/>
          <p:cNvSpPr/>
          <p:nvPr/>
        </p:nvSpPr>
        <p:spPr>
          <a:xfrm>
            <a:off x="4610286" y="5592341"/>
            <a:ext cx="2680220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 “buck” abaisseur de tension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8"/>
          <p:cNvSpPr/>
          <p:nvPr/>
        </p:nvSpPr>
        <p:spPr>
          <a:xfrm>
            <a:off x="8190606" y="5592341"/>
            <a:ext cx="2556284" cy="81860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Diode Laser 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8" name="Google Shape;568;p58"/>
          <p:cNvCxnSpPr>
            <a:stCxn id="566" idx="3"/>
            <a:endCxn id="567" idx="1"/>
          </p:cNvCxnSpPr>
          <p:nvPr/>
        </p:nvCxnSpPr>
        <p:spPr>
          <a:xfrm>
            <a:off x="7290506" y="6001643"/>
            <a:ext cx="90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69" name="Google Shape;569;p58"/>
          <p:cNvSpPr txBox="1"/>
          <p:nvPr/>
        </p:nvSpPr>
        <p:spPr>
          <a:xfrm>
            <a:off x="8761854" y="4967684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9-12 V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8"/>
          <p:cNvSpPr/>
          <p:nvPr/>
        </p:nvSpPr>
        <p:spPr>
          <a:xfrm>
            <a:off x="904012" y="4257550"/>
            <a:ext cx="2160240" cy="5819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006F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Batterie Li Po 1S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1" name="Google Shape;571;p58"/>
          <p:cNvCxnSpPr>
            <a:stCxn id="570" idx="3"/>
          </p:cNvCxnSpPr>
          <p:nvPr/>
        </p:nvCxnSpPr>
        <p:spPr>
          <a:xfrm>
            <a:off x="3064252" y="4548547"/>
            <a:ext cx="1590000" cy="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72" name="Google Shape;572;p58"/>
          <p:cNvCxnSpPr>
            <a:stCxn id="570" idx="3"/>
          </p:cNvCxnSpPr>
          <p:nvPr/>
        </p:nvCxnSpPr>
        <p:spPr>
          <a:xfrm flipH="1" rot="10800000">
            <a:off x="3064252" y="3037146"/>
            <a:ext cx="1590000" cy="15114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73" name="Google Shape;573;p58"/>
          <p:cNvCxnSpPr>
            <a:stCxn id="558" idx="2"/>
            <a:endCxn id="566" idx="0"/>
          </p:cNvCxnSpPr>
          <p:nvPr/>
        </p:nvCxnSpPr>
        <p:spPr>
          <a:xfrm>
            <a:off x="5950396" y="4967684"/>
            <a:ext cx="0" cy="624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74" name="Google Shape;574;p58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VIII. Laser et électronique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1" name="Google Shape;581;p59"/>
          <p:cNvSpPr txBox="1"/>
          <p:nvPr>
            <p:ph idx="2" type="body"/>
          </p:nvPr>
        </p:nvSpPr>
        <p:spPr>
          <a:xfrm>
            <a:off x="1218883" y="1498625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Gestion alimentation - Comparatif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82" name="Google Shape;582;p59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583" name="Google Shape;583;p59"/>
          <p:cNvGraphicFramePr/>
          <p:nvPr/>
        </p:nvGraphicFramePr>
        <p:xfrm>
          <a:off x="1585238" y="2631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{8F68122B-2932-4EAA-9598-675F5FFFAB3F}</a:tableStyleId>
              </a:tblPr>
              <a:tblGrid>
                <a:gridCol w="2022950"/>
                <a:gridCol w="2022950"/>
                <a:gridCol w="2022950"/>
                <a:gridCol w="2022950"/>
                <a:gridCol w="20229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1ere solution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2nde solution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3eme solution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4eme solution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Batterie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1S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1S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2S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1S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Nombre de régulateurs similaires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Nombre de régulateurs lineáires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rgbClr val="FFFFFF"/>
                          </a:solidFill>
                        </a:rPr>
                        <a:t>Estimation prix</a:t>
                      </a:r>
                      <a:endParaRPr sz="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€€€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€€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€€€€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4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€€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 sz="3000"/>
              <a:t>IX. Etat du projet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0" name="Google Shape;590;p60"/>
          <p:cNvSpPr txBox="1"/>
          <p:nvPr>
            <p:ph idx="2" type="body"/>
          </p:nvPr>
        </p:nvSpPr>
        <p:spPr>
          <a:xfrm>
            <a:off x="1218883" y="1498600"/>
            <a:ext cx="9916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591" name="Google Shape;591;p60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592" name="Google Shape;592;p60"/>
          <p:cNvGraphicFramePr/>
          <p:nvPr/>
        </p:nvGraphicFramePr>
        <p:xfrm>
          <a:off x="1218863" y="264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{EC60B195-EF65-47A1-BECD-09ECE75A4614}</a:tableStyleId>
              </a:tblPr>
              <a:tblGrid>
                <a:gridCol w="3427950"/>
                <a:gridCol w="3427950"/>
                <a:gridCol w="34279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Tâche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Complétion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Prévision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Programmation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50%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Optimiste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Mécanique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70%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Optimiste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PID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Mitigé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Electronique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60%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Optimiste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Algorithmes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50%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Optimiste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-4191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romanUcPeriod"/>
            </a:pPr>
            <a:r>
              <a:rPr lang="fr-FR" sz="3000"/>
              <a:t>Objectifs du projet</a:t>
            </a:r>
            <a:endParaRPr sz="3800">
              <a:solidFill>
                <a:srgbClr val="FFFFFF"/>
              </a:solidFill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568" y="1785375"/>
            <a:ext cx="4066706" cy="43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5109" y="1785375"/>
            <a:ext cx="5849267" cy="43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-4191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romanUcPeriod"/>
            </a:pPr>
            <a:r>
              <a:rPr lang="fr-FR" sz="3000"/>
              <a:t>Objectifs du projet</a:t>
            </a:r>
            <a:endParaRPr sz="3800"/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879" y="2288450"/>
            <a:ext cx="5561946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363" y="2288438"/>
            <a:ext cx="4876800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-4191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romanUcPeriod"/>
            </a:pPr>
            <a:r>
              <a:rPr lang="fr-FR" sz="3000"/>
              <a:t>Objectifs du projet</a:t>
            </a:r>
            <a:endParaRPr sz="3800"/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4725" y="2355050"/>
            <a:ext cx="7939425" cy="3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-4191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romanUcPeriod"/>
            </a:pPr>
            <a:r>
              <a:rPr lang="fr-FR" sz="3000"/>
              <a:t>Objectifs du projet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875" y="2119499"/>
            <a:ext cx="4875549" cy="36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100" y="2119500"/>
            <a:ext cx="4255076" cy="365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fr-FR"/>
              <a:t>Répartition initiale des tâches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756" l="0" r="334" t="0"/>
          <a:stretch/>
        </p:blipFill>
        <p:spPr>
          <a:xfrm>
            <a:off x="3286100" y="1628800"/>
            <a:ext cx="5904656" cy="48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fr-FR" sz="3000"/>
              <a:t>II. Pistes abandonnées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237" name="Google Shape;237;p30"/>
          <p:cNvSpPr txBox="1"/>
          <p:nvPr>
            <p:ph idx="2" type="body"/>
          </p:nvPr>
        </p:nvSpPr>
        <p:spPr>
          <a:xfrm>
            <a:off x="1172383" y="1498600"/>
            <a:ext cx="9844200" cy="4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7" lvl="0" marL="30474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Microcontrôleurs :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Arduino pour le traitement d’image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Raspberry PI</a:t>
            </a:r>
            <a:endParaRPr/>
          </a:p>
          <a:p>
            <a:pPr indent="-304746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Reconnaissance d’image :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JPG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Pytorch</a:t>
            </a:r>
            <a:endParaRPr/>
          </a:p>
          <a:p>
            <a:pPr indent="-231606" lvl="1" marL="6094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Tensorflow</a:t>
            </a:r>
            <a:endParaRPr/>
          </a:p>
          <a:p>
            <a:pPr indent="-231607" lvl="1" marL="6094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</a:pPr>
            <a:r>
              <a:rPr lang="fr-FR"/>
              <a:t>I2C</a:t>
            </a:r>
            <a:endParaRPr/>
          </a:p>
          <a:p>
            <a:pPr indent="-126946" lvl="0" marL="30474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>
            <p:ph idx="12" type="sldNum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chnologie 16: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nologie 16: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